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16"/>
  </p:handout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2" autoAdjust="0"/>
    <p:restoredTop sz="94717" autoAdjust="0"/>
  </p:normalViewPr>
  <p:slideViewPr>
    <p:cSldViewPr>
      <p:cViewPr varScale="1">
        <p:scale>
          <a:sx n="82" d="100"/>
          <a:sy n="82" d="100"/>
        </p:scale>
        <p:origin x="-1469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178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4F3D9-FF18-49F1-9F21-349FFB4A1BE1}" type="datetimeFigureOut">
              <a:rPr lang="zh-CN" altLang="en-US" smtClean="0"/>
              <a:pPr/>
              <a:t>2015/12/23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F6760-9324-4C77-9D60-C8A8F743BB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42910" y="1071546"/>
            <a:ext cx="7772400" cy="1470025"/>
          </a:xfrm>
        </p:spPr>
        <p:txBody>
          <a:bodyPr>
            <a:noAutofit/>
          </a:bodyPr>
          <a:lstStyle>
            <a:lvl1pPr>
              <a:defRPr sz="4800">
                <a:latin typeface="华文琥珀" pitchFamily="2" charset="-122"/>
                <a:ea typeface="华文琥珀" pitchFamily="2" charset="-122"/>
              </a:defRPr>
            </a:lvl1pPr>
          </a:lstStyle>
          <a:p>
            <a:r>
              <a:rPr lang="zh-CN" altLang="en-US" dirty="0" smtClean="0"/>
              <a:t>高职院校教师课题申报技巧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357290" y="378619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tx1"/>
                </a:solidFill>
                <a:latin typeface="隶书" pitchFamily="49" charset="-122"/>
                <a:ea typeface="隶书" pitchFamily="49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金 本 能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6B18-4327-4398-87FF-0642074C6C23}" type="datetimeFigureOut">
              <a:rPr lang="zh-CN" altLang="en-US" smtClean="0"/>
              <a:pPr/>
              <a:t>2015/12/23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8AD9-BBB5-4407-9576-1F5F57226D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6B18-4327-4398-87FF-0642074C6C23}" type="datetimeFigureOut">
              <a:rPr lang="zh-CN" altLang="en-US" smtClean="0"/>
              <a:pPr/>
              <a:t>2015/12/23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8AD9-BBB5-4407-9576-1F5F57226D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6B18-4327-4398-87FF-0642074C6C23}" type="datetimeFigureOut">
              <a:rPr lang="zh-CN" altLang="en-US" smtClean="0"/>
              <a:pPr/>
              <a:t>2015/12/23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8AD9-BBB5-4407-9576-1F5F57226D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6B18-4327-4398-87FF-0642074C6C23}" type="datetimeFigureOut">
              <a:rPr lang="zh-CN" altLang="en-US" smtClean="0"/>
              <a:pPr/>
              <a:t>2015/12/23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8AD9-BBB5-4407-9576-1F5F57226D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6B18-4327-4398-87FF-0642074C6C23}" type="datetimeFigureOut">
              <a:rPr lang="zh-CN" altLang="en-US" smtClean="0"/>
              <a:pPr/>
              <a:t>2015/12/23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8AD9-BBB5-4407-9576-1F5F57226D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6B18-4327-4398-87FF-0642074C6C23}" type="datetimeFigureOut">
              <a:rPr lang="zh-CN" altLang="en-US" smtClean="0"/>
              <a:pPr/>
              <a:t>2015/12/23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8AD9-BBB5-4407-9576-1F5F57226D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6B18-4327-4398-87FF-0642074C6C23}" type="datetimeFigureOut">
              <a:rPr lang="zh-CN" altLang="en-US" smtClean="0"/>
              <a:pPr/>
              <a:t>2015/12/23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8AD9-BBB5-4407-9576-1F5F57226D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6B18-4327-4398-87FF-0642074C6C23}" type="datetimeFigureOut">
              <a:rPr lang="zh-CN" altLang="en-US" smtClean="0"/>
              <a:pPr/>
              <a:t>2015/12/23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8AD9-BBB5-4407-9576-1F5F57226D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6B18-4327-4398-87FF-0642074C6C23}" type="datetimeFigureOut">
              <a:rPr lang="zh-CN" altLang="en-US" smtClean="0"/>
              <a:pPr/>
              <a:t>2015/12/23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8AD9-BBB5-4407-9576-1F5F57226D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6B18-4327-4398-87FF-0642074C6C23}" type="datetimeFigureOut">
              <a:rPr lang="zh-CN" altLang="en-US" smtClean="0"/>
              <a:pPr/>
              <a:t>2015/12/23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8AD9-BBB5-4407-9576-1F5F57226D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6B18-4327-4398-87FF-0642074C6C23}" type="datetimeFigureOut">
              <a:rPr lang="zh-CN" altLang="en-US" smtClean="0"/>
              <a:pPr/>
              <a:t>2015/12/23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B8AD9-BBB5-4407-9576-1F5F57226D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36B18-4327-4398-87FF-0642074C6C23}" type="datetimeFigureOut">
              <a:rPr lang="zh-CN" altLang="en-US" smtClean="0"/>
              <a:pPr/>
              <a:t>2015/12/23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B8AD9-BBB5-4407-9576-1F5F57226D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</p:spPr>
        <p:txBody>
          <a:bodyPr/>
          <a:lstStyle/>
          <a:p>
            <a:r>
              <a:rPr lang="zh-CN" altLang="en-US" dirty="0" smtClean="0">
                <a:latin typeface="华文琥珀" pitchFamily="2" charset="-122"/>
                <a:ea typeface="华文琥珀" pitchFamily="2" charset="-122"/>
              </a:rPr>
              <a:t>高职院校教师课题申报技巧</a:t>
            </a:r>
            <a:endParaRPr lang="zh-CN" altLang="en-US" dirty="0">
              <a:latin typeface="华文琥珀" pitchFamily="2" charset="-122"/>
              <a:ea typeface="华文琥珀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pPr algn="ctr">
              <a:buNone/>
            </a:pPr>
            <a:endParaRPr lang="en-US" altLang="zh-CN" sz="4000" dirty="0" smtClean="0"/>
          </a:p>
          <a:p>
            <a:pPr algn="ctr">
              <a:buNone/>
            </a:pPr>
            <a:endParaRPr lang="en-US" altLang="zh-CN" sz="4000" dirty="0" smtClean="0"/>
          </a:p>
          <a:p>
            <a:pPr algn="ctr">
              <a:buNone/>
            </a:pPr>
            <a:r>
              <a:rPr lang="zh-CN" altLang="en-US" sz="4000" dirty="0" smtClean="0">
                <a:latin typeface="华文隶书" pitchFamily="2" charset="-122"/>
                <a:ea typeface="华文隶书" pitchFamily="2" charset="-122"/>
              </a:rPr>
              <a:t>金 本 能</a:t>
            </a:r>
            <a:endParaRPr lang="en-US" altLang="zh-CN" sz="4000" dirty="0" smtClean="0">
              <a:latin typeface="华文隶书" pitchFamily="2" charset="-122"/>
              <a:ea typeface="华文隶书" pitchFamily="2" charset="-122"/>
            </a:endParaRPr>
          </a:p>
          <a:p>
            <a:pPr algn="ctr">
              <a:buNone/>
            </a:pPr>
            <a:r>
              <a:rPr lang="en-US" altLang="zh-CN" sz="3600" dirty="0" smtClean="0">
                <a:latin typeface="华文隶书" pitchFamily="2" charset="-122"/>
                <a:ea typeface="华文隶书" pitchFamily="2" charset="-122"/>
              </a:rPr>
              <a:t>2015</a:t>
            </a:r>
            <a:r>
              <a:rPr lang="zh-CN" altLang="en-US" sz="3600" dirty="0" smtClean="0">
                <a:latin typeface="华文隶书" pitchFamily="2" charset="-122"/>
                <a:ea typeface="华文隶书" pitchFamily="2" charset="-122"/>
              </a:rPr>
              <a:t>年</a:t>
            </a:r>
            <a:r>
              <a:rPr lang="en-US" altLang="zh-CN" sz="3600" dirty="0" smtClean="0">
                <a:latin typeface="华文隶书" pitchFamily="2" charset="-122"/>
                <a:ea typeface="华文隶书" pitchFamily="2" charset="-122"/>
              </a:rPr>
              <a:t>12</a:t>
            </a:r>
            <a:r>
              <a:rPr lang="zh-CN" altLang="en-US" sz="3600" dirty="0" smtClean="0">
                <a:latin typeface="华文隶书" pitchFamily="2" charset="-122"/>
                <a:ea typeface="华文隶书" pitchFamily="2" charset="-122"/>
              </a:rPr>
              <a:t>月</a:t>
            </a:r>
            <a:r>
              <a:rPr lang="en-US" altLang="zh-CN" sz="3600" dirty="0" smtClean="0">
                <a:latin typeface="华文隶书" pitchFamily="2" charset="-122"/>
                <a:ea typeface="华文隶书" pitchFamily="2" charset="-122"/>
              </a:rPr>
              <a:t>23</a:t>
            </a:r>
            <a:r>
              <a:rPr lang="zh-CN" altLang="en-US" sz="3600" dirty="0" smtClean="0">
                <a:latin typeface="华文隶书" pitchFamily="2" charset="-122"/>
                <a:ea typeface="华文隶书" pitchFamily="2" charset="-122"/>
              </a:rPr>
              <a:t>日</a:t>
            </a:r>
            <a:endParaRPr lang="zh-CN" altLang="en-US" sz="3600" dirty="0">
              <a:latin typeface="华文隶书" pitchFamily="2" charset="-122"/>
              <a:ea typeface="华文隶书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三、课题申报书的填写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（二）把握课题申报要求</a:t>
            </a:r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、研读相关要求（须知、指南、说明）；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、注意申报限制（年龄、职称、字数、时间、活页信息）；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三、课题申报书的填写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（三）课题申报书的写作</a:t>
            </a:r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、课题的基本信息（申报者、课题）；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、相关研究成果；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、相关研究课题；</a:t>
            </a:r>
            <a:endParaRPr lang="en-US" altLang="zh-CN" dirty="0" smtClean="0"/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、课题设计论证。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三、课题申报书的填写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（四）其他需注意的事项</a:t>
            </a:r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、提早准备；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、前后一致；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、注意细节（数字、装订、签章、校对）。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课题申报书案例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、全国教育科学规划项目；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、教育部人文社科项目；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、安徽省教育厅人文社科重点项目；</a:t>
            </a:r>
            <a:endParaRPr lang="en-US" altLang="zh-CN" dirty="0" smtClean="0"/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、安徽省教育厅人文社科基地重点项目；</a:t>
            </a:r>
            <a:endParaRPr lang="en-US" altLang="zh-CN" dirty="0" smtClean="0"/>
          </a:p>
          <a:p>
            <a:r>
              <a:rPr lang="en-US" altLang="zh-CN" dirty="0" smtClean="0"/>
              <a:t>5</a:t>
            </a:r>
            <a:r>
              <a:rPr lang="zh-CN" altLang="en-US" dirty="0" smtClean="0"/>
              <a:t>、安徽省教学研究项目；</a:t>
            </a:r>
            <a:endParaRPr lang="en-US" altLang="zh-CN" dirty="0" smtClean="0"/>
          </a:p>
          <a:p>
            <a:r>
              <a:rPr lang="en-US" altLang="zh-CN" dirty="0" smtClean="0"/>
              <a:t>6</a:t>
            </a:r>
            <a:r>
              <a:rPr lang="zh-CN" altLang="en-US" dirty="0" smtClean="0"/>
              <a:t>、安徽省高校优秀青年人才基金项目。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altLang="zh-CN" sz="6600" dirty="0" smtClean="0">
              <a:latin typeface="华文隶书" pitchFamily="2" charset="-122"/>
              <a:ea typeface="华文隶书" pitchFamily="2" charset="-122"/>
            </a:endParaRPr>
          </a:p>
          <a:p>
            <a:pPr algn="ctr">
              <a:buNone/>
            </a:pPr>
            <a:r>
              <a:rPr lang="zh-CN" altLang="en-US" sz="6600" dirty="0" smtClean="0">
                <a:latin typeface="华文隶书" pitchFamily="2" charset="-122"/>
                <a:ea typeface="华文隶书" pitchFamily="2" charset="-122"/>
              </a:rPr>
              <a:t>谢 谢！</a:t>
            </a:r>
            <a:endParaRPr lang="zh-CN" altLang="en-US" sz="6600" dirty="0">
              <a:latin typeface="华文隶书" pitchFamily="2" charset="-122"/>
              <a:ea typeface="华文隶书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一、什么是课题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zh-CN" altLang="en-US" dirty="0" smtClean="0"/>
              <a:t>课题是“问题”、是“重大事项”；</a:t>
            </a:r>
            <a:endParaRPr lang="en-US" altLang="zh-CN" dirty="0" smtClean="0"/>
          </a:p>
          <a:p>
            <a:r>
              <a:rPr lang="zh-CN" altLang="en-US" dirty="0" smtClean="0"/>
              <a:t>问题是课题的基础，课题要研究“真问题”；</a:t>
            </a:r>
            <a:endParaRPr lang="en-US" altLang="zh-CN" dirty="0" smtClean="0"/>
          </a:p>
          <a:p>
            <a:r>
              <a:rPr lang="zh-CN" altLang="en-US" dirty="0" smtClean="0"/>
              <a:t>课题的价值；</a:t>
            </a:r>
            <a:endParaRPr lang="en-US" altLang="zh-CN" dirty="0" smtClean="0"/>
          </a:p>
          <a:p>
            <a:r>
              <a:rPr lang="zh-CN" altLang="en-US" dirty="0" smtClean="0"/>
              <a:t>课题的基本类型；</a:t>
            </a:r>
            <a:endParaRPr lang="en-US" altLang="zh-CN" dirty="0" smtClean="0"/>
          </a:p>
          <a:p>
            <a:r>
              <a:rPr lang="zh-CN" altLang="en-US" dirty="0" smtClean="0"/>
              <a:t>高职院校教师可以申报课题有哪些。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课题的类型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、规划课题与自选课题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、一般课题与重点课题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、基础研究课题、应用研究课题、开发研究课题</a:t>
            </a:r>
            <a:endParaRPr lang="en-US" altLang="zh-CN" dirty="0" smtClean="0"/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、大型课题、中型课题、微型课题</a:t>
            </a:r>
            <a:endParaRPr lang="en-US" altLang="zh-CN" dirty="0" smtClean="0"/>
          </a:p>
          <a:p>
            <a:r>
              <a:rPr lang="en-US" altLang="zh-CN" dirty="0" smtClean="0"/>
              <a:t>5</a:t>
            </a:r>
            <a:r>
              <a:rPr lang="zh-CN" altLang="en-US" dirty="0" smtClean="0"/>
              <a:t>、纵向课题与横向课题</a:t>
            </a:r>
            <a:endParaRPr lang="en-US" altLang="zh-CN" dirty="0" smtClean="0"/>
          </a:p>
          <a:p>
            <a:r>
              <a:rPr lang="en-US" altLang="zh-CN" dirty="0" smtClean="0"/>
              <a:t>6</a:t>
            </a:r>
            <a:r>
              <a:rPr lang="zh-CN" altLang="en-US" dirty="0" smtClean="0"/>
              <a:t>、科研课题与教研课题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高职院校教师可以申报的课题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、国家社科基金、自科基金项目；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、教育部人文社科项目；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、全国教育科学规划项目；</a:t>
            </a:r>
            <a:endParaRPr lang="en-US" altLang="zh-CN" dirty="0" smtClean="0"/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、安徽省哲学社会科学项目、安徽省自然科学基金项目、安徽省软科学项目；</a:t>
            </a:r>
            <a:endParaRPr lang="en-US" altLang="zh-CN" dirty="0" smtClean="0"/>
          </a:p>
          <a:p>
            <a:r>
              <a:rPr lang="en-US" altLang="zh-CN" dirty="0" smtClean="0"/>
              <a:t>5</a:t>
            </a:r>
            <a:r>
              <a:rPr lang="zh-CN" altLang="en-US" dirty="0" smtClean="0"/>
              <a:t>、安徽省教育厅有关项目（教学研究项目、人文社科项目、优秀青年人才基金项目、安徽省教育科学规划项目）。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高职院校教师可以申报的其他课题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、其他部委的课题（民政部、旅游总局、体育总局、国家语委、组织部等）；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、其他厅委的课题（省委统战部、团省委、社科联、文化厅、卫生厅、省体育局等）；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、滁州市有关课题（市科技局、宣传部、教育局）</a:t>
            </a:r>
            <a:endParaRPr lang="en-US" altLang="zh-CN" dirty="0" smtClean="0"/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、各类学会和协会的课题（中国职成教学会、安徽省职成教学会等）；</a:t>
            </a:r>
            <a:endParaRPr lang="en-US" altLang="zh-CN" dirty="0" smtClean="0"/>
          </a:p>
          <a:p>
            <a:r>
              <a:rPr lang="en-US" altLang="zh-CN" dirty="0" smtClean="0"/>
              <a:t>5</a:t>
            </a:r>
            <a:r>
              <a:rPr lang="zh-CN" altLang="en-US" dirty="0" smtClean="0"/>
              <a:t>、校级课题。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二、选题的技巧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选题的步骤：发现研究问题、筛选研究问题、确定研究问题；</a:t>
            </a:r>
            <a:endParaRPr lang="en-US" altLang="zh-CN" dirty="0" smtClean="0"/>
          </a:p>
          <a:p>
            <a:r>
              <a:rPr lang="zh-CN" altLang="en-US" dirty="0" smtClean="0"/>
              <a:t>选题的原则：立足教学、大小适中、力求创新；</a:t>
            </a:r>
            <a:endParaRPr lang="en-US" altLang="zh-CN" dirty="0" smtClean="0"/>
          </a:p>
          <a:p>
            <a:r>
              <a:rPr lang="zh-CN" altLang="en-US" dirty="0" smtClean="0"/>
              <a:t>如何发现研究问题：树立问题意识、把我问题的来源、问题的鉴别；</a:t>
            </a:r>
            <a:endParaRPr lang="en-US" altLang="zh-CN" dirty="0" smtClean="0"/>
          </a:p>
          <a:p>
            <a:r>
              <a:rPr lang="zh-CN" altLang="en-US" dirty="0" smtClean="0"/>
              <a:t>注意的几个事项：选题缺乏新意、缺乏价值、缺乏兴趣、大小适当、不缺实际、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课题名称表述的问题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、表意不准确、不规范，如：高职学生自我教育与自我发展模式途径的研究；高职生人文素质教育“四性”的实践与探索；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、对象不明确，如：“艺术教学与校园文化活动相结合，提升高职学生文化素质”；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、口号式标题，如：“坚持科学发展观，加强高职学生素质教育研究”；</a:t>
            </a:r>
            <a:endParaRPr lang="en-US" altLang="zh-CN" dirty="0" smtClean="0"/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、主副双标题；</a:t>
            </a:r>
            <a:endParaRPr lang="en-US" altLang="zh-CN" dirty="0" smtClean="0"/>
          </a:p>
          <a:p>
            <a:r>
              <a:rPr lang="en-US" altLang="zh-CN" dirty="0" smtClean="0"/>
              <a:t>5</a:t>
            </a:r>
            <a:r>
              <a:rPr lang="zh-CN" altLang="en-US" dirty="0" smtClean="0"/>
              <a:t>、题目字数太多。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课题名称如何准确表述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、准确表达课题名称中的概念，如：“图式理论在语文教学中的运用研究”；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、清楚表达自变量与因变量的逻辑关系，如：“基于教学反思理论的高职院校教师专业发展问题研究”；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、课题名称的结构模式：</a:t>
            </a:r>
            <a:endParaRPr lang="en-US" altLang="zh-CN" dirty="0" smtClean="0"/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）模式：研究对象</a:t>
            </a:r>
            <a:r>
              <a:rPr lang="en-US" altLang="zh-CN" dirty="0" smtClean="0"/>
              <a:t>+</a:t>
            </a:r>
            <a:r>
              <a:rPr lang="zh-CN" altLang="en-US" dirty="0" smtClean="0"/>
              <a:t>研究内容</a:t>
            </a:r>
            <a:r>
              <a:rPr lang="en-US" altLang="zh-CN" dirty="0" smtClean="0"/>
              <a:t>+</a:t>
            </a:r>
            <a:r>
              <a:rPr lang="zh-CN" altLang="en-US" dirty="0" smtClean="0"/>
              <a:t>研究方法，如“农村地区小学生就近入学情况调查研究”；</a:t>
            </a:r>
            <a:endParaRPr lang="en-US" altLang="zh-CN" dirty="0" smtClean="0"/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）模式：理论依据</a:t>
            </a:r>
            <a:r>
              <a:rPr lang="en-US" altLang="zh-CN" dirty="0" smtClean="0"/>
              <a:t>+</a:t>
            </a:r>
            <a:r>
              <a:rPr lang="zh-CN" altLang="en-US" dirty="0" smtClean="0"/>
              <a:t>研究目的</a:t>
            </a:r>
            <a:r>
              <a:rPr lang="en-US" altLang="zh-CN" dirty="0" smtClean="0"/>
              <a:t>+</a:t>
            </a:r>
            <a:r>
              <a:rPr lang="zh-CN" altLang="en-US" dirty="0" smtClean="0"/>
              <a:t>研究方法，如“运用多元智能理论激发学生学习兴趣的实证研究”；</a:t>
            </a:r>
            <a:endParaRPr lang="en-US" altLang="zh-CN" dirty="0" smtClean="0"/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）模式：理论依据</a:t>
            </a:r>
            <a:r>
              <a:rPr lang="en-US" altLang="zh-CN" dirty="0" smtClean="0"/>
              <a:t>+</a:t>
            </a:r>
            <a:r>
              <a:rPr lang="zh-CN" altLang="en-US" dirty="0" smtClean="0"/>
              <a:t>具体手段</a:t>
            </a:r>
            <a:r>
              <a:rPr lang="en-US" altLang="zh-CN" dirty="0" smtClean="0"/>
              <a:t>+</a:t>
            </a:r>
            <a:r>
              <a:rPr lang="zh-CN" altLang="en-US" dirty="0" smtClean="0"/>
              <a:t>研究目的，如“运用多元智能理论通过多元评价促进学生个性化发展研究”；</a:t>
            </a:r>
            <a:endParaRPr lang="en-US" altLang="zh-CN" dirty="0" smtClean="0"/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4</a:t>
            </a:r>
            <a:r>
              <a:rPr lang="zh-CN" altLang="en-US" dirty="0" smtClean="0"/>
              <a:t>）模式：理论依据</a:t>
            </a:r>
            <a:r>
              <a:rPr lang="en-US" altLang="zh-CN" dirty="0" smtClean="0"/>
              <a:t>+</a:t>
            </a:r>
            <a:r>
              <a:rPr lang="zh-CN" altLang="en-US" dirty="0" smtClean="0"/>
              <a:t>研究对象</a:t>
            </a:r>
            <a:r>
              <a:rPr lang="en-US" altLang="zh-CN" dirty="0" smtClean="0"/>
              <a:t>+</a:t>
            </a:r>
            <a:r>
              <a:rPr lang="zh-CN" altLang="en-US" dirty="0" smtClean="0"/>
              <a:t>研究内容，如“基于建构主义的小学英语课堂教学模式变革研究”；</a:t>
            </a:r>
            <a:endParaRPr lang="en-US" altLang="zh-CN" dirty="0" smtClean="0"/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5</a:t>
            </a:r>
            <a:r>
              <a:rPr lang="zh-CN" altLang="en-US" dirty="0" smtClean="0"/>
              <a:t>）模式：研究对象</a:t>
            </a:r>
            <a:r>
              <a:rPr lang="en-US" altLang="zh-CN" dirty="0" smtClean="0"/>
              <a:t>+</a:t>
            </a:r>
            <a:r>
              <a:rPr lang="zh-CN" altLang="en-US" dirty="0" smtClean="0"/>
              <a:t>具体做法</a:t>
            </a:r>
            <a:r>
              <a:rPr lang="en-US" altLang="zh-CN" dirty="0" smtClean="0"/>
              <a:t>+</a:t>
            </a:r>
            <a:r>
              <a:rPr lang="zh-CN" altLang="en-US" dirty="0" smtClean="0"/>
              <a:t>研究目的，如“高职院校公共英语教学中运用变式练习巩固学习效果研究”；</a:t>
            </a:r>
            <a:endParaRPr lang="en-US" altLang="zh-CN" dirty="0" smtClean="0"/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6</a:t>
            </a:r>
            <a:r>
              <a:rPr lang="zh-CN" altLang="en-US" dirty="0" smtClean="0"/>
              <a:t>）模式：研究背景</a:t>
            </a:r>
            <a:r>
              <a:rPr lang="en-US" altLang="zh-CN" dirty="0" smtClean="0"/>
              <a:t>+</a:t>
            </a:r>
            <a:r>
              <a:rPr lang="zh-CN" altLang="en-US" dirty="0" smtClean="0"/>
              <a:t>研究对象</a:t>
            </a:r>
            <a:r>
              <a:rPr lang="en-US" altLang="zh-CN" dirty="0" smtClean="0"/>
              <a:t>+</a:t>
            </a:r>
            <a:r>
              <a:rPr lang="zh-CN" altLang="en-US" dirty="0" smtClean="0"/>
              <a:t>研究内容，如“改革开放以来高职职业教育人才培养模式的发展研究”；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三、课题申报书的填写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（一）课题申报程序</a:t>
            </a:r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、获取课题申报信息；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、确定申报的课题；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、填写课题申报书；</a:t>
            </a:r>
            <a:endParaRPr lang="en-US" altLang="zh-CN" dirty="0" smtClean="0"/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、提交课题申报书。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921</Words>
  <PresentationFormat>全屏显示(4:3)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自定义设计方案</vt:lpstr>
      <vt:lpstr>高职院校教师课题申报技巧</vt:lpstr>
      <vt:lpstr>一、什么是课题</vt:lpstr>
      <vt:lpstr>课题的类型</vt:lpstr>
      <vt:lpstr>高职院校教师可以申报的课题</vt:lpstr>
      <vt:lpstr>高职院校教师可以申报的其他课题</vt:lpstr>
      <vt:lpstr>二、选题的技巧</vt:lpstr>
      <vt:lpstr>课题名称表述的问题</vt:lpstr>
      <vt:lpstr>课题名称如何准确表述</vt:lpstr>
      <vt:lpstr>三、课题申报书的填写</vt:lpstr>
      <vt:lpstr>三、课题申报书的填写</vt:lpstr>
      <vt:lpstr>三、课题申报书的填写</vt:lpstr>
      <vt:lpstr>三、课题申报书的填写</vt:lpstr>
      <vt:lpstr>课题申报书案例</vt:lpstr>
      <vt:lpstr>幻灯片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cy</dc:creator>
  <cp:lastModifiedBy>cy</cp:lastModifiedBy>
  <cp:revision>13</cp:revision>
  <dcterms:created xsi:type="dcterms:W3CDTF">2015-12-23T03:30:52Z</dcterms:created>
  <dcterms:modified xsi:type="dcterms:W3CDTF">2015-12-23T05:36:32Z</dcterms:modified>
</cp:coreProperties>
</file>